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embeddedFontLst>
    <p:embeddedFont>
      <p:font typeface="Krona One"/>
      <p:regular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Nunito Sans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jPHd4Oz6pLTUyAmMWo5laDDUU8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KronaOne-regular.fntdata"/><Relationship Id="rId43" Type="http://schemas.openxmlformats.org/officeDocument/2006/relationships/slide" Target="slides/slide39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NunitoSansSemiBol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Inter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7.xml"/><Relationship Id="rId55" Type="http://schemas.openxmlformats.org/officeDocument/2006/relationships/font" Target="fonts/Inter-italic.fntdata"/><Relationship Id="rId10" Type="http://schemas.openxmlformats.org/officeDocument/2006/relationships/slide" Target="slides/slide6.xml"/><Relationship Id="rId54" Type="http://schemas.openxmlformats.org/officeDocument/2006/relationships/font" Target="fonts/Inter-bold.fntdata"/><Relationship Id="rId13" Type="http://schemas.openxmlformats.org/officeDocument/2006/relationships/slide" Target="slides/slide9.xml"/><Relationship Id="rId57" Type="http://schemas.openxmlformats.org/officeDocument/2006/relationships/font" Target="fonts/NunitoSansSemiBold-regular.fntdata"/><Relationship Id="rId12" Type="http://schemas.openxmlformats.org/officeDocument/2006/relationships/slide" Target="slides/slide8.xml"/><Relationship Id="rId56" Type="http://schemas.openxmlformats.org/officeDocument/2006/relationships/font" Target="fonts/Inter-boldItalic.fntdata"/><Relationship Id="rId15" Type="http://schemas.openxmlformats.org/officeDocument/2006/relationships/slide" Target="slides/slide11.xml"/><Relationship Id="rId59" Type="http://schemas.openxmlformats.org/officeDocument/2006/relationships/font" Target="fonts/NunitoSansSemiBold-italic.fntdata"/><Relationship Id="rId14" Type="http://schemas.openxmlformats.org/officeDocument/2006/relationships/slide" Target="slides/slide10.xml"/><Relationship Id="rId58" Type="http://schemas.openxmlformats.org/officeDocument/2006/relationships/font" Target="fonts/NunitoSansSemi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type="ctrTitle"/>
          </p:nvPr>
        </p:nvSpPr>
        <p:spPr>
          <a:xfrm>
            <a:off x="953467" y="996000"/>
            <a:ext cx="5001200" cy="34992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r="2400000" dist="142875">
              <a:srgbClr val="000000">
                <a:alpha val="1529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43"/>
          <p:cNvSpPr txBox="1"/>
          <p:nvPr>
            <p:ph idx="1" type="subTitle"/>
          </p:nvPr>
        </p:nvSpPr>
        <p:spPr>
          <a:xfrm>
            <a:off x="985667" y="4833067"/>
            <a:ext cx="5001200" cy="48840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3000000" dist="142875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953467" y="713333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960000" y="715600"/>
            <a:ext cx="10272000" cy="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960000" y="1694300"/>
            <a:ext cx="10272000" cy="4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  <a:defRPr sz="1333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/>
          <p:nvPr>
            <p:ph type="title"/>
          </p:nvPr>
        </p:nvSpPr>
        <p:spPr>
          <a:xfrm>
            <a:off x="953467" y="713333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6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/>
          <p:nvPr>
            <p:ph type="title"/>
          </p:nvPr>
        </p:nvSpPr>
        <p:spPr>
          <a:xfrm>
            <a:off x="960000" y="1256933"/>
            <a:ext cx="102720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3" name="Google Shape;33;p47"/>
          <p:cNvSpPr txBox="1"/>
          <p:nvPr>
            <p:ph idx="1" type="subTitle"/>
          </p:nvPr>
        </p:nvSpPr>
        <p:spPr>
          <a:xfrm>
            <a:off x="2988600" y="4665300"/>
            <a:ext cx="6214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/>
          <p:nvPr>
            <p:ph idx="1" type="subTitle"/>
          </p:nvPr>
        </p:nvSpPr>
        <p:spPr>
          <a:xfrm>
            <a:off x="4004200" y="2233817"/>
            <a:ext cx="41836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" name="Google Shape;37;p48"/>
          <p:cNvSpPr txBox="1"/>
          <p:nvPr>
            <p:ph idx="2" type="subTitle"/>
          </p:nvPr>
        </p:nvSpPr>
        <p:spPr>
          <a:xfrm>
            <a:off x="4004200" y="4333133"/>
            <a:ext cx="41836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32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8" name="Google Shape;38;p48"/>
          <p:cNvSpPr txBox="1"/>
          <p:nvPr>
            <p:ph idx="3" type="subTitle"/>
          </p:nvPr>
        </p:nvSpPr>
        <p:spPr>
          <a:xfrm>
            <a:off x="4233000" y="3110667"/>
            <a:ext cx="37260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4" type="subTitle"/>
          </p:nvPr>
        </p:nvSpPr>
        <p:spPr>
          <a:xfrm>
            <a:off x="4233000" y="5193467"/>
            <a:ext cx="37260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 and three columns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/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44" name="Google Shape;44;p49"/>
          <p:cNvSpPr txBox="1"/>
          <p:nvPr>
            <p:ph idx="1" type="subTitle"/>
          </p:nvPr>
        </p:nvSpPr>
        <p:spPr>
          <a:xfrm>
            <a:off x="960000" y="4013117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2" type="title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46" name="Google Shape;46;p49"/>
          <p:cNvSpPr txBox="1"/>
          <p:nvPr>
            <p:ph idx="3" type="subTitle"/>
          </p:nvPr>
        </p:nvSpPr>
        <p:spPr>
          <a:xfrm>
            <a:off x="4538400" y="4013117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4" type="title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48" name="Google Shape;48;p49"/>
          <p:cNvSpPr txBox="1"/>
          <p:nvPr>
            <p:ph idx="5" type="subTitle"/>
          </p:nvPr>
        </p:nvSpPr>
        <p:spPr>
          <a:xfrm>
            <a:off x="8116800" y="4013117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9"/>
          <p:cNvSpPr txBox="1"/>
          <p:nvPr>
            <p:ph idx="6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2"/>
          <p:cNvPicPr preferRelativeResize="0"/>
          <p:nvPr/>
        </p:nvPicPr>
        <p:blipFill rotWithShape="1">
          <a:blip r:embed="rId1">
            <a:alphaModFix/>
          </a:blip>
          <a:srcRect b="43007" l="0" r="0" t="50000"/>
          <a:stretch/>
        </p:blipFill>
        <p:spPr>
          <a:xfrm>
            <a:off x="0" y="6399875"/>
            <a:ext cx="1219200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7549" y="6430486"/>
            <a:ext cx="396903" cy="39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2"/>
          <p:cNvPicPr preferRelativeResize="0"/>
          <p:nvPr/>
        </p:nvPicPr>
        <p:blipFill rotWithShape="1">
          <a:blip r:embed="rId1">
            <a:alphaModFix/>
          </a:blip>
          <a:srcRect b="43007" l="0" r="0" t="50000"/>
          <a:stretch/>
        </p:blipFill>
        <p:spPr>
          <a:xfrm>
            <a:off x="0" y="6399875"/>
            <a:ext cx="1219200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7549" y="6430486"/>
            <a:ext cx="396903" cy="39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type="title"/>
          </p:nvPr>
        </p:nvSpPr>
        <p:spPr>
          <a:xfrm>
            <a:off x="838200" y="366185"/>
            <a:ext cx="10515600" cy="573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733" u="none" cap="none" strike="noStrike">
                <a:solidFill>
                  <a:srgbClr val="9C22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3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391886" y="2632412"/>
            <a:ext cx="1137557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2F6E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Clément Letizia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" name="Google Shape;59;p1"/>
          <p:cNvCxnSpPr/>
          <p:nvPr/>
        </p:nvCxnSpPr>
        <p:spPr>
          <a:xfrm>
            <a:off x="6095998" y="3876675"/>
            <a:ext cx="0" cy="2981325"/>
          </a:xfrm>
          <a:prstGeom prst="straightConnector1">
            <a:avLst/>
          </a:prstGeom>
          <a:noFill/>
          <a:ln cap="flat" cmpd="sng" w="38100">
            <a:solidFill>
              <a:srgbClr val="9E2F6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60" name="Google Shape;60;p1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9D2E6C"/>
                </a:solidFill>
              </a:rPr>
              <a:t>‹#›</a:t>
            </a:fld>
            <a:endParaRPr>
              <a:solidFill>
                <a:srgbClr val="9D2E6C"/>
              </a:solidFill>
            </a:endParaRPr>
          </a:p>
        </p:txBody>
      </p:sp>
      <p:grpSp>
        <p:nvGrpSpPr>
          <p:cNvPr id="61" name="Google Shape;61;p1"/>
          <p:cNvGrpSpPr/>
          <p:nvPr/>
        </p:nvGrpSpPr>
        <p:grpSpPr>
          <a:xfrm>
            <a:off x="435915" y="4530840"/>
            <a:ext cx="5073650" cy="1314450"/>
            <a:chOff x="3717290" y="151765"/>
            <a:chExt cx="5073650" cy="1314450"/>
          </a:xfrm>
        </p:grpSpPr>
        <p:pic>
          <p:nvPicPr>
            <p:cNvPr id="62" name="Google Shape;62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7290" y="304165"/>
              <a:ext cx="101917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1415" y="151765"/>
              <a:ext cx="3819525" cy="1314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PF Ecole d'ingénieur-e-s - ... : associations, coûts, logement" id="64" name="Google Shape;6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6993" y="3931465"/>
            <a:ext cx="2743200" cy="251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“Use cases”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12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64" name="Google Shape;164;p12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WSDL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4236707" y="1835166"/>
            <a:ext cx="7588369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Transfers at banks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 </a:t>
            </a:r>
            <a:r>
              <a:rPr b="0" i="0" lang="en-US" sz="12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Bank transfers require communication between different banks or bank branches, which may involve multiple calls to different web services. Security is also extremely important for this use case.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Booking flights 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  </a:t>
            </a:r>
            <a:r>
              <a:rPr b="0" i="0" lang="en-US" sz="12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0" i="0" lang="en-US" sz="12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ifferent web services must be called to check availability and flight pricing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Billing services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 </a:t>
            </a:r>
            <a:r>
              <a:rPr b="0" i="0" lang="en-US" sz="12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People who work in fields like telecommunication operations need to connect with numerous systems to generate billing information, which often includes sensitive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Navigation companies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 </a:t>
            </a:r>
            <a:r>
              <a:rPr b="0" i="0" lang="en-US" sz="12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Shipping and transport companies need to combine information from lots of different sources to calculate the best routes possible.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City management 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 </a:t>
            </a:r>
            <a:r>
              <a:rPr b="0" i="0" lang="en-US" sz="12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SOAP APIs connect many city management processes to ensure the city is run properly. All of these processes— from traffic light management to sewage system operations—need to work in a predictable way.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“gRPC: Google Remote Procedure Call”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gRPC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13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75" name="Google Shape;175;p13"/>
          <p:cNvSpPr txBox="1"/>
          <p:nvPr/>
        </p:nvSpPr>
        <p:spPr>
          <a:xfrm>
            <a:off x="752104" y="2879766"/>
            <a:ext cx="2743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Protobuf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HTTP/2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4254428" y="2083260"/>
            <a:ext cx="758836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Protocol Buffers :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are language-neutral, platform-neutral exstansible for serializing structured data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Cross- language :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C++, C#, Jave, Kotlin, Objective-C, PHP, Python, Ruby, Dart (plugin), Go (plugin)</a:t>
            </a:r>
            <a:endParaRPr b="0" i="0" sz="18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iagram of a computer code  Description automatically generated" id="177" name="Google Shape;1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872" y="3857323"/>
            <a:ext cx="6998896" cy="20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“Interaction types”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gRPC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" name="Google Shape;186;p14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87" name="Google Shape;187;p14"/>
          <p:cNvSpPr txBox="1"/>
          <p:nvPr/>
        </p:nvSpPr>
        <p:spPr>
          <a:xfrm>
            <a:off x="4453247" y="1860465"/>
            <a:ext cx="17436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Unary RPC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4453246" y="2939140"/>
            <a:ext cx="33171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Streaming RPC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4453246" y="4047503"/>
            <a:ext cx="31588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Streaming RPC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4453246" y="4987633"/>
            <a:ext cx="23671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Bidirectional Streaming RPC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7738753" y="1712024"/>
            <a:ext cx="2901537" cy="717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 -&gt;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Server -&gt;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7738753" y="2810492"/>
            <a:ext cx="25848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 -&gt; 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Server -&gt; 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7738752" y="3918855"/>
            <a:ext cx="28619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 -&gt; 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Server -&gt;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7738752" y="4987634"/>
            <a:ext cx="26937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 -&gt; 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Server -&gt; 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752104" y="2879766"/>
            <a:ext cx="2743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Protobuf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HTTP/2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5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“gRPC: Google Remote Procedure Call”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5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gRPC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15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05" name="Google Shape;205;p15"/>
          <p:cNvSpPr txBox="1"/>
          <p:nvPr/>
        </p:nvSpPr>
        <p:spPr>
          <a:xfrm>
            <a:off x="752104" y="2879766"/>
            <a:ext cx="2743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Protobuf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HTTP/2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4114" y="2162023"/>
            <a:ext cx="4237511" cy="31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“gRPC: Google Remote Procedure Call”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RPC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16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899" y="2341958"/>
            <a:ext cx="6029325" cy="14901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4040803" y="5956511"/>
            <a:ext cx="80713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Source :</a:t>
            </a:r>
            <a:r>
              <a:rPr b="0" i="1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https://medium.com/analytics-vidhya/grpc-vs-rest-performance-comparison-1fe5fb14a01c</a:t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752104" y="2879766"/>
            <a:ext cx="2743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Protobuf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HTTP/2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“RESTFul Principles”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17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28" name="Google Shape;228;p17"/>
          <p:cNvSpPr txBox="1"/>
          <p:nvPr/>
        </p:nvSpPr>
        <p:spPr>
          <a:xfrm>
            <a:off x="4406210" y="2616235"/>
            <a:ext cx="21791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Client-server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406209" y="3427348"/>
            <a:ext cx="1516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4406210" y="4239439"/>
            <a:ext cx="1759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Cacheable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4406209" y="5041634"/>
            <a:ext cx="25965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Uniform Interface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7004610" y="1750754"/>
            <a:ext cx="50995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Composed of hierarchical layers by constraining component behavior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7032831" y="2458385"/>
            <a:ext cx="47045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design pattern that enforces the separation of concerns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032831" y="3279885"/>
            <a:ext cx="509883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request must contain all information mandated to be executed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7032831" y="4082079"/>
            <a:ext cx="51935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response should implicitly or explicitly label itself as cacheable or not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752104" y="2879766"/>
            <a:ext cx="2743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RESTful Principles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4408091" y="1752635"/>
            <a:ext cx="26024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Layered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7599155" y="5043516"/>
            <a:ext cx="35942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“A principle that encompasses four aspects”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" name="Google Shape;247;p18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48" name="Google Shape;248;p18"/>
          <p:cNvSpPr txBox="1"/>
          <p:nvPr/>
        </p:nvSpPr>
        <p:spPr>
          <a:xfrm>
            <a:off x="752104" y="2879766"/>
            <a:ext cx="2743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RESTful Principles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4467624" y="1847396"/>
            <a:ext cx="21791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Identifying resources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453246" y="2879018"/>
            <a:ext cx="21791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 handling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463142" y="4015015"/>
            <a:ext cx="24364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Self-describing message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4453246" y="5231117"/>
            <a:ext cx="19910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Hypermedia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7165152" y="1847584"/>
            <a:ext cx="49589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Individual resources are identified in requests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7107643" y="2721054"/>
            <a:ext cx="513040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Holds a representation of a resource with enough information to modify or delete resource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7107642" y="3860599"/>
            <a:ext cx="51382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message includes enough information to describe how to process the message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7165151" y="4972326"/>
            <a:ext cx="496011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Clients make state transition only through actions that are dynamically identified within hypermedia by the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“REST: Basic verbs”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19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" name="Google Shape;265;p19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66" name="Google Shape;266;p19"/>
          <p:cNvSpPr txBox="1"/>
          <p:nvPr/>
        </p:nvSpPr>
        <p:spPr>
          <a:xfrm>
            <a:off x="4453247" y="2305791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4453246" y="2879764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>
            <a:off x="4453246" y="3473530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4453246" y="4057400"/>
            <a:ext cx="14443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4453246" y="4651167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6778831" y="2305791"/>
            <a:ext cx="3980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Obtain a resource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6778831" y="2879765"/>
            <a:ext cx="3980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a resource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6778830" y="3473531"/>
            <a:ext cx="53557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Modify a resource entirely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6778830" y="4057401"/>
            <a:ext cx="53557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 a resource</a:t>
            </a:r>
            <a:endParaRPr b="0" i="0" sz="1800" u="none" cap="none" strike="noStrike">
              <a:solidFill>
                <a:srgbClr val="9C22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6778830" y="4651167"/>
            <a:ext cx="53557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Partially modify a resource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752104" y="2879766"/>
            <a:ext cx="2743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RESTful Principles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“HTTP response codes”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0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20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86" name="Google Shape;286;p20"/>
          <p:cNvSpPr txBox="1"/>
          <p:nvPr/>
        </p:nvSpPr>
        <p:spPr>
          <a:xfrm>
            <a:off x="4665898" y="2305791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4665897" y="3535553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4665897" y="4775214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6778831" y="2305791"/>
            <a:ext cx="3980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Informational responses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6778830" y="4155786"/>
            <a:ext cx="53557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error responses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6778831" y="4775213"/>
            <a:ext cx="53557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error responses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752104" y="2879766"/>
            <a:ext cx="2743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RESTful Principles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4667670" y="4150540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4669442" y="2920707"/>
            <a:ext cx="1209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6780603" y="2918935"/>
            <a:ext cx="3980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Successful responses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6782375" y="3532080"/>
            <a:ext cx="3980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Redirection messages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5644116" y="2392325"/>
            <a:ext cx="894906" cy="22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5670697" y="3623929"/>
            <a:ext cx="894906" cy="22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5670697" y="4244161"/>
            <a:ext cx="894906" cy="22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5670697" y="4864394"/>
            <a:ext cx="894906" cy="22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5644115" y="3012556"/>
            <a:ext cx="894906" cy="22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1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/>
          </a:p>
        </p:txBody>
      </p:sp>
      <p:sp>
        <p:nvSpPr>
          <p:cNvPr id="308" name="Google Shape;308;p21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0" i="1" lang="en-US" sz="1800" u="none" cap="none" strike="noStrike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What are the HTTP verbs for these routes?</a:t>
            </a: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5201092" y="3747976"/>
            <a:ext cx="2743200" cy="707886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Search for a sensor by ID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2277139" y="2675860"/>
            <a:ext cx="2743200" cy="707886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Retrieve the list of sensors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033977" y="2011324"/>
            <a:ext cx="2929269" cy="707886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Partially modify a sensor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7008628" y="4926416"/>
            <a:ext cx="2929269" cy="40011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Delete a sensor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1639184" y="4217578"/>
            <a:ext cx="2929269" cy="707886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Modify a sensor completely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8576930" y="3428998"/>
            <a:ext cx="2929269" cy="40011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Add a sensor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1"/>
          <p:cNvSpPr/>
          <p:nvPr/>
        </p:nvSpPr>
        <p:spPr>
          <a:xfrm>
            <a:off x="260045" y="896977"/>
            <a:ext cx="3474832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Sensor REST API</a:t>
            </a:r>
            <a:endParaRPr b="0" i="0" sz="18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1580347" y="392232"/>
            <a:ext cx="903130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9E2F6E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2"/>
          <p:cNvCxnSpPr/>
          <p:nvPr/>
        </p:nvCxnSpPr>
        <p:spPr>
          <a:xfrm>
            <a:off x="5389069" y="1260181"/>
            <a:ext cx="1413863" cy="0"/>
          </a:xfrm>
          <a:prstGeom prst="straightConnector1">
            <a:avLst/>
          </a:prstGeom>
          <a:noFill/>
          <a:ln cap="flat" cmpd="sng" w="38100">
            <a:solidFill>
              <a:srgbClr val="9E2F6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72" name="Google Shape;72;p2"/>
          <p:cNvSpPr txBox="1"/>
          <p:nvPr/>
        </p:nvSpPr>
        <p:spPr>
          <a:xfrm>
            <a:off x="3226250" y="2368609"/>
            <a:ext cx="592556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400"/>
              <a:buFont typeface="Montserrat"/>
              <a:buAutoNum type="arabicPeriod"/>
            </a:pPr>
            <a:r>
              <a:rPr b="0" i="0" lang="en-US" sz="24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t/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400"/>
              <a:buFont typeface="Montserrat"/>
              <a:buAutoNum type="arabicPeriod"/>
            </a:pPr>
            <a:r>
              <a:rPr b="0" i="0" lang="en-US" sz="24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The basics of an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t/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400"/>
              <a:buFont typeface="Montserrat"/>
              <a:buAutoNum type="arabicPeriod"/>
            </a:pPr>
            <a:r>
              <a:rPr b="0" i="0" lang="en-US" sz="24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Interactions in an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t/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400"/>
              <a:buFont typeface="Montserrat"/>
              <a:buAutoNum type="arabicPeriod"/>
            </a:pPr>
            <a:r>
              <a:rPr b="0" i="0" lang="en-US" sz="24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Authentication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t/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9D2E6C"/>
                </a:solidFill>
              </a:rPr>
              <a:t>‹#›</a:t>
            </a:fld>
            <a:endParaRPr>
              <a:solidFill>
                <a:srgbClr val="9D2E6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3407228" y="425947"/>
            <a:ext cx="5377543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“Several endpoints, one solution”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tilisateur avec un remplissage uni" id="323" name="Google Shape;3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885" y="2948949"/>
            <a:ext cx="1199211" cy="119921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/>
        </p:nvSpPr>
        <p:spPr>
          <a:xfrm>
            <a:off x="1207698" y="4006431"/>
            <a:ext cx="1164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symbole, Graphique, conception  Description générée automatiquement" id="325" name="Google Shape;3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1381" y="2721095"/>
            <a:ext cx="1449238" cy="144923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2"/>
          <p:cNvSpPr txBox="1"/>
          <p:nvPr/>
        </p:nvSpPr>
        <p:spPr>
          <a:xfrm>
            <a:off x="4902679" y="4365865"/>
            <a:ext cx="2386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GraphQL endpoint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rveur avec un remplissage uni" id="327" name="Google Shape;32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2588" y="2032491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ur avec un remplissage uni" id="328" name="Google Shape;32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2588" y="3050641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ur avec un remplissage uni" id="329" name="Google Shape;32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2588" y="4275729"/>
            <a:ext cx="787400" cy="78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2"/>
          <p:cNvCxnSpPr/>
          <p:nvPr/>
        </p:nvCxnSpPr>
        <p:spPr>
          <a:xfrm>
            <a:off x="2257072" y="3617757"/>
            <a:ext cx="3118394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1" name="Google Shape;331;p22"/>
          <p:cNvSpPr txBox="1"/>
          <p:nvPr/>
        </p:nvSpPr>
        <p:spPr>
          <a:xfrm>
            <a:off x="2300376" y="2654959"/>
            <a:ext cx="30264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I would like information on service 1, 2 and 3 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22"/>
          <p:cNvCxnSpPr/>
          <p:nvPr/>
        </p:nvCxnSpPr>
        <p:spPr>
          <a:xfrm flipH="1" rot="10800000">
            <a:off x="6820619" y="2518204"/>
            <a:ext cx="2459738" cy="592997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3" name="Google Shape;333;p22"/>
          <p:cNvCxnSpPr/>
          <p:nvPr/>
        </p:nvCxnSpPr>
        <p:spPr>
          <a:xfrm>
            <a:off x="6831948" y="3352328"/>
            <a:ext cx="2385149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22"/>
          <p:cNvCxnSpPr/>
          <p:nvPr/>
        </p:nvCxnSpPr>
        <p:spPr>
          <a:xfrm>
            <a:off x="6816536" y="3617757"/>
            <a:ext cx="2486825" cy="892015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5" name="Google Shape;335;p22"/>
          <p:cNvSpPr txBox="1"/>
          <p:nvPr/>
        </p:nvSpPr>
        <p:spPr>
          <a:xfrm>
            <a:off x="10049774" y="2283772"/>
            <a:ext cx="142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10049774" y="3248547"/>
            <a:ext cx="142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10049774" y="4413098"/>
            <a:ext cx="142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“One endpoint to rule them all”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3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GraphQL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6" name="Google Shape;346;p23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47" name="Google Shape;347;p23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GraphQL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 / HTTPS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4254428" y="2083260"/>
            <a:ext cx="7588369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Accuracy of information :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  Fetch the exact data needed.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Single endpoint :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Call a unique enpoint to acccess all the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Mutation :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Are used to add or modify data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Strongly typed schema :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helps developers understand the relationship between data elements and fine-tune the query structure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“Benefits”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4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4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GraphQL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p24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58" name="Google Shape;358;p24"/>
          <p:cNvSpPr txBox="1"/>
          <p:nvPr/>
        </p:nvSpPr>
        <p:spPr>
          <a:xfrm>
            <a:off x="4254428" y="2083260"/>
            <a:ext cx="758836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4494362" y="4293079"/>
            <a:ext cx="7128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https://graphql-demo.mead.io/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Resources-oriented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GraphQL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HTTP / HTTPS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/>
        </p:nvSpPr>
        <p:spPr>
          <a:xfrm>
            <a:off x="391886" y="1898290"/>
            <a:ext cx="1137557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2F6E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INTERACTIONS IN AN ARCHITECTURE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6095998" y="3876675"/>
            <a:ext cx="0" cy="2981325"/>
          </a:xfrm>
          <a:prstGeom prst="straightConnector1">
            <a:avLst/>
          </a:prstGeom>
          <a:noFill/>
          <a:ln cap="flat" cmpd="sng" w="38100">
            <a:solidFill>
              <a:srgbClr val="9E2F6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68" name="Google Shape;368;p25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9D2E6C"/>
                </a:solidFill>
              </a:rPr>
              <a:t>‹#›</a:t>
            </a:fld>
            <a:endParaRPr>
              <a:solidFill>
                <a:srgbClr val="9D2E6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Microservices</a:t>
            </a: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1812471" y="369034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“A little reminder”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7287005" y="3276069"/>
            <a:ext cx="1348827" cy="97508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 2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7294888" y="1759952"/>
            <a:ext cx="1348827" cy="97508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 1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7294888" y="4807952"/>
            <a:ext cx="1348827" cy="97508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tilisateur avec un remplissage uni" id="380" name="Google Shape;3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659" y="1595140"/>
            <a:ext cx="1199211" cy="1199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ilisateur avec un remplissage uni"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797" y="3185205"/>
            <a:ext cx="1199211" cy="1199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ilisateur avec un remplissage uni" id="382" name="Google Shape;3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729" y="4709581"/>
            <a:ext cx="1199211" cy="119921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2322885" y="2167711"/>
            <a:ext cx="33242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want to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carry out action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26"/>
          <p:cNvCxnSpPr/>
          <p:nvPr/>
        </p:nvCxnSpPr>
        <p:spPr>
          <a:xfrm>
            <a:off x="5693261" y="2346494"/>
            <a:ext cx="1436244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5693261" y="3831080"/>
            <a:ext cx="1436244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5688006" y="5310411"/>
            <a:ext cx="1436244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26"/>
          <p:cNvCxnSpPr/>
          <p:nvPr/>
        </p:nvCxnSpPr>
        <p:spPr>
          <a:xfrm rot="10800000">
            <a:off x="7841582" y="4254122"/>
            <a:ext cx="2358" cy="56493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26"/>
          <p:cNvCxnSpPr/>
          <p:nvPr/>
        </p:nvCxnSpPr>
        <p:spPr>
          <a:xfrm flipH="1">
            <a:off x="7842896" y="2731436"/>
            <a:ext cx="2358" cy="56493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26"/>
          <p:cNvCxnSpPr/>
          <p:nvPr/>
        </p:nvCxnSpPr>
        <p:spPr>
          <a:xfrm rot="10800000">
            <a:off x="8093830" y="2713043"/>
            <a:ext cx="2358" cy="56493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0" name="Google Shape;390;p26"/>
          <p:cNvSpPr txBox="1"/>
          <p:nvPr/>
        </p:nvSpPr>
        <p:spPr>
          <a:xfrm>
            <a:off x="8767082" y="206494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issue 1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8781459" y="364337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issue 2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8767081" y="517086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issue 3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uissance avec un remplissage uni" id="393" name="Google Shape;3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5903" y="5423685"/>
            <a:ext cx="551178" cy="56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rmer avec un remplissage uni" id="394" name="Google Shape;39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164" y="5047389"/>
            <a:ext cx="547512" cy="54751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 txBox="1"/>
          <p:nvPr/>
        </p:nvSpPr>
        <p:spPr>
          <a:xfrm>
            <a:off x="2317134" y="3671582"/>
            <a:ext cx="33817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want to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carry out action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2397647" y="5161076"/>
            <a:ext cx="3381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want to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carry out action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27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The layered system</a:t>
            </a:r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2878138" y="160655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Presentation layer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2878138" y="380365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Business layer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2878138" y="490220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Data access layer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2878138" y="270510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Communication layer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6006629" y="2191926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6006629" y="3283717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6006629" y="4374444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28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The layered system</a:t>
            </a:r>
            <a:endParaRPr b="0" sz="3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/>
          </a:p>
        </p:txBody>
      </p:sp>
      <p:sp>
        <p:nvSpPr>
          <p:cNvPr id="418" name="Google Shape;418;p28"/>
          <p:cNvSpPr/>
          <p:nvPr/>
        </p:nvSpPr>
        <p:spPr>
          <a:xfrm>
            <a:off x="318968" y="160655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Presentation layer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318968" y="380365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Business layer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318968" y="490220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Data access layer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318968" y="2705100"/>
            <a:ext cx="6538913" cy="51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Communication layer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3447459" y="2191926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3447459" y="3283717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3447459" y="4374444"/>
            <a:ext cx="282222" cy="4703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7135691" y="1693853"/>
            <a:ext cx="3622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Example : Frontend, GUI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7155405" y="2656297"/>
            <a:ext cx="49747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Manages communication between system layer (REST API, SOAP, etc...)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28"/>
          <p:cNvSpPr txBox="1"/>
          <p:nvPr/>
        </p:nvSpPr>
        <p:spPr>
          <a:xfrm>
            <a:off x="7135691" y="3754087"/>
            <a:ext cx="47176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Where the application's functional logic is located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7155405" y="4832583"/>
            <a:ext cx="47176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Where the data is stored, in a database for example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29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Why should you version an API ?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1812471" y="374700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“Semantic versionning and  breaking changes”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318969" y="1606549"/>
            <a:ext cx="1944652" cy="45512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/>
          <p:nvPr/>
        </p:nvSpPr>
        <p:spPr>
          <a:xfrm>
            <a:off x="376894" y="2054692"/>
            <a:ext cx="1828801" cy="381577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3023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/cards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5369243" y="1606549"/>
            <a:ext cx="1944652" cy="45512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29"/>
          <p:cNvCxnSpPr/>
          <p:nvPr/>
        </p:nvCxnSpPr>
        <p:spPr>
          <a:xfrm>
            <a:off x="2355864" y="2891786"/>
            <a:ext cx="2862907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29"/>
          <p:cNvSpPr txBox="1"/>
          <p:nvPr/>
        </p:nvSpPr>
        <p:spPr>
          <a:xfrm>
            <a:off x="2410691" y="3088498"/>
            <a:ext cx="427146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‘evolution_stage’: 0,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876" y="2653552"/>
            <a:ext cx="2595250" cy="36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9"/>
          <p:cNvSpPr txBox="1"/>
          <p:nvPr/>
        </p:nvSpPr>
        <p:spPr>
          <a:xfrm>
            <a:off x="7640125" y="1562263"/>
            <a:ext cx="42714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evolution_pictures = [base.png, ev1.png…]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7640125" y="2256104"/>
            <a:ext cx="43808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evolution_pictures[evolution_stage]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30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Why should you version an API ?</a:t>
            </a:r>
            <a:endParaRPr b="0" sz="3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/>
          </a:p>
        </p:txBody>
      </p:sp>
      <p:sp>
        <p:nvSpPr>
          <p:cNvPr id="452" name="Google Shape;452;p30"/>
          <p:cNvSpPr txBox="1"/>
          <p:nvPr/>
        </p:nvSpPr>
        <p:spPr>
          <a:xfrm>
            <a:off x="1812471" y="374700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“Semantic versionning and breaking changes"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0"/>
          <p:cNvSpPr/>
          <p:nvPr/>
        </p:nvSpPr>
        <p:spPr>
          <a:xfrm>
            <a:off x="318969" y="1606549"/>
            <a:ext cx="1944652" cy="45512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 – new 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376894" y="2335671"/>
            <a:ext cx="1828801" cy="381577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3023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/cards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0"/>
          <p:cNvSpPr/>
          <p:nvPr/>
        </p:nvSpPr>
        <p:spPr>
          <a:xfrm>
            <a:off x="6774397" y="1606549"/>
            <a:ext cx="1944652" cy="45512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30"/>
          <p:cNvCxnSpPr/>
          <p:nvPr/>
        </p:nvCxnSpPr>
        <p:spPr>
          <a:xfrm>
            <a:off x="2355864" y="2891786"/>
            <a:ext cx="4326290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7" name="Google Shape;457;p30"/>
          <p:cNvSpPr txBox="1"/>
          <p:nvPr/>
        </p:nvSpPr>
        <p:spPr>
          <a:xfrm>
            <a:off x="8898191" y="2568620"/>
            <a:ext cx="29169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“Error trying to parse ‘base’ as int”</a:t>
            </a:r>
            <a:endParaRPr b="1" i="0" sz="1800" u="none" cap="none" strike="noStrike">
              <a:solidFill>
                <a:srgbClr val="4140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30"/>
          <p:cNvSpPr txBox="1"/>
          <p:nvPr/>
        </p:nvSpPr>
        <p:spPr>
          <a:xfrm>
            <a:off x="2410692" y="3088498"/>
            <a:ext cx="40880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‘evolution_stage’: ‘base|mega|…’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rmer avec un remplissage uni" id="459" name="Google Shape;4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2389" y="2087451"/>
            <a:ext cx="1608668" cy="160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31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Why should you version an API ?</a:t>
            </a:r>
            <a:endParaRPr b="0" sz="3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/>
          </a:p>
        </p:txBody>
      </p:sp>
      <p:sp>
        <p:nvSpPr>
          <p:cNvPr id="467" name="Google Shape;467;p31"/>
          <p:cNvSpPr txBox="1"/>
          <p:nvPr/>
        </p:nvSpPr>
        <p:spPr>
          <a:xfrm>
            <a:off x="1812471" y="374700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“Semantic versionning breaking changes”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318969" y="1606549"/>
            <a:ext cx="1944652" cy="45512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API – new 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376894" y="2335671"/>
            <a:ext cx="1828801" cy="381577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3023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/v1/cards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1"/>
          <p:cNvSpPr/>
          <p:nvPr/>
        </p:nvSpPr>
        <p:spPr>
          <a:xfrm>
            <a:off x="6705761" y="1894633"/>
            <a:ext cx="1944652" cy="153436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Frontend APP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31"/>
          <p:cNvCxnSpPr/>
          <p:nvPr/>
        </p:nvCxnSpPr>
        <p:spPr>
          <a:xfrm>
            <a:off x="2321546" y="2526459"/>
            <a:ext cx="4326290" cy="0"/>
          </a:xfrm>
          <a:prstGeom prst="straightConnector1">
            <a:avLst/>
          </a:prstGeom>
          <a:noFill/>
          <a:ln cap="flat" cmpd="sng" w="444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31"/>
          <p:cNvSpPr/>
          <p:nvPr/>
        </p:nvSpPr>
        <p:spPr>
          <a:xfrm>
            <a:off x="376894" y="4338579"/>
            <a:ext cx="1828801" cy="381577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3023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/v2/cards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1"/>
          <p:cNvSpPr txBox="1"/>
          <p:nvPr/>
        </p:nvSpPr>
        <p:spPr>
          <a:xfrm>
            <a:off x="2376372" y="2592719"/>
            <a:ext cx="427146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‘evolution_stage’: 0,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961905" y="146854"/>
            <a:ext cx="10285200" cy="574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Who I am</a:t>
            </a:r>
            <a:r>
              <a:rPr b="1" lang="en-US" sz="3700"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sz="3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-3461582" y="1907721"/>
            <a:ext cx="10285200" cy="33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000" u="none" cap="none" strike="noStrike">
                <a:solidFill>
                  <a:srgbClr val="9C226A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5"/>
          <p:cNvCxnSpPr/>
          <p:nvPr/>
        </p:nvCxnSpPr>
        <p:spPr>
          <a:xfrm>
            <a:off x="1099225" y="2239755"/>
            <a:ext cx="1147863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e image contenant texte, vaisselle  Description générée automatiquement"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439" y="2072490"/>
            <a:ext cx="1585266" cy="173307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83" name="Google Shape;8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00" y="3426199"/>
            <a:ext cx="4737251" cy="1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151" y="4370173"/>
            <a:ext cx="2235402" cy="1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1377" y="1338900"/>
            <a:ext cx="3263326" cy="14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6828" y="2815475"/>
            <a:ext cx="2382796" cy="238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32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How do you version an API ?</a:t>
            </a:r>
            <a:endParaRPr/>
          </a:p>
        </p:txBody>
      </p:sp>
      <p:sp>
        <p:nvSpPr>
          <p:cNvPr id="481" name="Google Shape;481;p32"/>
          <p:cNvSpPr txBox="1"/>
          <p:nvPr/>
        </p:nvSpPr>
        <p:spPr>
          <a:xfrm>
            <a:off x="1812471" y="374700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“Semantic versionning and breaking changes”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4934088" y="1967792"/>
            <a:ext cx="283527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US" sz="8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2.4.9</a:t>
            </a:r>
            <a:endParaRPr b="0" i="0" sz="8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601364" y="3972340"/>
            <a:ext cx="2171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32"/>
          <p:cNvCxnSpPr>
            <a:stCxn id="485" idx="1"/>
            <a:endCxn id="483" idx="0"/>
          </p:cNvCxnSpPr>
          <p:nvPr/>
        </p:nvCxnSpPr>
        <p:spPr>
          <a:xfrm flipH="1">
            <a:off x="1687000" y="2706881"/>
            <a:ext cx="3256500" cy="1265400"/>
          </a:xfrm>
          <a:prstGeom prst="bentConnector2">
            <a:avLst/>
          </a:prstGeom>
          <a:noFill/>
          <a:ln cap="flat" cmpd="sng" w="9525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5" name="Google Shape;485;p32"/>
          <p:cNvSpPr/>
          <p:nvPr/>
        </p:nvSpPr>
        <p:spPr>
          <a:xfrm>
            <a:off x="4943500" y="2182005"/>
            <a:ext cx="746126" cy="1049752"/>
          </a:xfrm>
          <a:prstGeom prst="rect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32"/>
          <p:cNvSpPr/>
          <p:nvPr/>
        </p:nvSpPr>
        <p:spPr>
          <a:xfrm>
            <a:off x="5899515" y="2182752"/>
            <a:ext cx="746126" cy="1049752"/>
          </a:xfrm>
          <a:prstGeom prst="rect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6837614" y="2182752"/>
            <a:ext cx="746126" cy="1049752"/>
          </a:xfrm>
          <a:prstGeom prst="rect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32"/>
          <p:cNvSpPr txBox="1"/>
          <p:nvPr/>
        </p:nvSpPr>
        <p:spPr>
          <a:xfrm>
            <a:off x="4083651" y="3939217"/>
            <a:ext cx="21889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Minor version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9" name="Google Shape;489;p32"/>
          <p:cNvCxnSpPr>
            <a:stCxn id="486" idx="2"/>
            <a:endCxn id="488" idx="0"/>
          </p:cNvCxnSpPr>
          <p:nvPr/>
        </p:nvCxnSpPr>
        <p:spPr>
          <a:xfrm rot="5400000">
            <a:off x="5371978" y="3038704"/>
            <a:ext cx="706800" cy="1094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0" name="Google Shape;490;p32"/>
          <p:cNvSpPr txBox="1"/>
          <p:nvPr/>
        </p:nvSpPr>
        <p:spPr>
          <a:xfrm>
            <a:off x="8537714" y="3972339"/>
            <a:ext cx="928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2"/>
          <p:cNvCxnSpPr>
            <a:stCxn id="487" idx="3"/>
            <a:endCxn id="490" idx="0"/>
          </p:cNvCxnSpPr>
          <p:nvPr/>
        </p:nvCxnSpPr>
        <p:spPr>
          <a:xfrm>
            <a:off x="7583740" y="2707628"/>
            <a:ext cx="1418400" cy="1264800"/>
          </a:xfrm>
          <a:prstGeom prst="bentConnector2">
            <a:avLst/>
          </a:prstGeom>
          <a:noFill/>
          <a:ln cap="flat" cmpd="sng" w="9525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33"/>
          <p:cNvSpPr txBox="1"/>
          <p:nvPr>
            <p:ph type="title"/>
          </p:nvPr>
        </p:nvSpPr>
        <p:spPr>
          <a:xfrm>
            <a:off x="0" y="213576"/>
            <a:ext cx="1219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How can API versions be simplified</a:t>
            </a:r>
            <a:endParaRPr/>
          </a:p>
        </p:txBody>
      </p:sp>
      <p:sp>
        <p:nvSpPr>
          <p:cNvPr id="499" name="Google Shape;499;p33"/>
          <p:cNvSpPr txBox="1"/>
          <p:nvPr/>
        </p:nvSpPr>
        <p:spPr>
          <a:xfrm>
            <a:off x="1918489" y="454203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"Use names that mean something"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481" y="1140203"/>
            <a:ext cx="8099038" cy="49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34"/>
          <p:cNvSpPr txBox="1"/>
          <p:nvPr>
            <p:ph type="title"/>
          </p:nvPr>
        </p:nvSpPr>
        <p:spPr>
          <a:xfrm>
            <a:off x="960000" y="609400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EXERCISE : Version an API</a:t>
            </a:r>
            <a:endParaRPr sz="3700"/>
          </a:p>
        </p:txBody>
      </p:sp>
      <p:sp>
        <p:nvSpPr>
          <p:cNvPr id="508" name="Google Shape;508;p34"/>
          <p:cNvSpPr txBox="1"/>
          <p:nvPr/>
        </p:nvSpPr>
        <p:spPr>
          <a:xfrm>
            <a:off x="2567797" y="3099758"/>
            <a:ext cx="70707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https://gitlab.athoria.fr/internal/training/examples/api-training/-/tree/main/versioning_exercise?ref_type=heads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5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Caching principle</a:t>
            </a:r>
            <a:endParaRPr/>
          </a:p>
        </p:txBody>
      </p:sp>
      <p:sp>
        <p:nvSpPr>
          <p:cNvPr id="515" name="Google Shape;515;p35"/>
          <p:cNvSpPr txBox="1"/>
          <p:nvPr/>
        </p:nvSpPr>
        <p:spPr>
          <a:xfrm>
            <a:off x="1812471" y="447495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“Save resources and time”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5"/>
          <p:cNvSpPr/>
          <p:nvPr/>
        </p:nvSpPr>
        <p:spPr>
          <a:xfrm>
            <a:off x="8326674" y="3601136"/>
            <a:ext cx="2481942" cy="67569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35"/>
          <p:cNvCxnSpPr>
            <a:stCxn id="516" idx="1"/>
            <a:endCxn id="518" idx="3"/>
          </p:cNvCxnSpPr>
          <p:nvPr/>
        </p:nvCxnSpPr>
        <p:spPr>
          <a:xfrm flipH="1">
            <a:off x="1669074" y="3938985"/>
            <a:ext cx="6657600" cy="1470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se de données avec un remplissage uni" id="518" name="Google Shape;5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64" y="3354062"/>
            <a:ext cx="1199210" cy="119921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 txBox="1"/>
          <p:nvPr/>
        </p:nvSpPr>
        <p:spPr>
          <a:xfrm>
            <a:off x="371710" y="4545181"/>
            <a:ext cx="2226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2771794" y="4039735"/>
            <a:ext cx="2226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 seconde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se de données contour" id="521" name="Google Shape;5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2298" y="1978014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35"/>
          <p:cNvCxnSpPr>
            <a:endCxn id="521" idx="3"/>
          </p:cNvCxnSpPr>
          <p:nvPr/>
        </p:nvCxnSpPr>
        <p:spPr>
          <a:xfrm rot="10800000">
            <a:off x="4076698" y="2435214"/>
            <a:ext cx="4250100" cy="127560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35"/>
          <p:cNvSpPr txBox="1"/>
          <p:nvPr/>
        </p:nvSpPr>
        <p:spPr>
          <a:xfrm>
            <a:off x="1133035" y="2189073"/>
            <a:ext cx="2226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Cache in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5388428" y="2495467"/>
            <a:ext cx="2226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20ms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36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The process of caching data</a:t>
            </a:r>
            <a:endParaRPr/>
          </a:p>
        </p:txBody>
      </p:sp>
      <p:sp>
        <p:nvSpPr>
          <p:cNvPr id="532" name="Google Shape;532;p36"/>
          <p:cNvSpPr txBox="1"/>
          <p:nvPr/>
        </p:nvSpPr>
        <p:spPr>
          <a:xfrm>
            <a:off x="1812471" y="447495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“Save resources and time"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6"/>
          <p:cNvSpPr/>
          <p:nvPr/>
        </p:nvSpPr>
        <p:spPr>
          <a:xfrm>
            <a:off x="4383391" y="2270532"/>
            <a:ext cx="2481942" cy="67569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Endpoint /stores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rdinateur portable avec un remplissage uni" id="534" name="Google Shape;5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542" y="1878540"/>
            <a:ext cx="1502939" cy="1502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ilisateur avec un remplissage uni" id="535" name="Google Shape;5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340" y="2022341"/>
            <a:ext cx="1199211" cy="1199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6"/>
          <p:cNvCxnSpPr/>
          <p:nvPr/>
        </p:nvCxnSpPr>
        <p:spPr>
          <a:xfrm rot="10800000">
            <a:off x="2051386" y="2526761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36"/>
          <p:cNvCxnSpPr/>
          <p:nvPr/>
        </p:nvCxnSpPr>
        <p:spPr>
          <a:xfrm>
            <a:off x="2128386" y="2856962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36"/>
          <p:cNvCxnSpPr/>
          <p:nvPr/>
        </p:nvCxnSpPr>
        <p:spPr>
          <a:xfrm>
            <a:off x="6865333" y="2603060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se de données avec un remplissage uni" id="539" name="Google Shape;53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916" y="1953066"/>
            <a:ext cx="1199210" cy="119921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/>
        </p:nvSpPr>
        <p:spPr>
          <a:xfrm>
            <a:off x="1345022" y="3095701"/>
            <a:ext cx="598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db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5259635" y="1878540"/>
            <a:ext cx="996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9907891" y="3116850"/>
            <a:ext cx="996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2088671" y="2930895"/>
            <a:ext cx="857386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"id": 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"nom": "PokeCartes Paris",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"adresse": "123 rue de la République, 75001 Paris",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"telephone": "+33 1 23 45 67 89",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"email": "contact@pokecartesparis.fr"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37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latin typeface="Montserrat"/>
                <a:ea typeface="Montserrat"/>
                <a:cs typeface="Montserrat"/>
                <a:sym typeface="Montserrat"/>
              </a:rPr>
              <a:t>The process of caching data</a:t>
            </a:r>
            <a:endParaRPr b="0" sz="3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/>
          </a:p>
        </p:txBody>
      </p:sp>
      <p:sp>
        <p:nvSpPr>
          <p:cNvPr id="551" name="Google Shape;551;p37"/>
          <p:cNvSpPr txBox="1"/>
          <p:nvPr/>
        </p:nvSpPr>
        <p:spPr>
          <a:xfrm>
            <a:off x="1812471" y="447495"/>
            <a:ext cx="8567057" cy="1049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0" lang="en-US" sz="20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"Save resources and time"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7"/>
          <p:cNvSpPr/>
          <p:nvPr/>
        </p:nvSpPr>
        <p:spPr>
          <a:xfrm>
            <a:off x="4298475" y="1886677"/>
            <a:ext cx="2481942" cy="67569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Endpoint /cards</a:t>
            </a:r>
            <a:endParaRPr b="0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rdinateur portable avec un remplissage uni" id="553" name="Google Shape;5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7626" y="1494685"/>
            <a:ext cx="1502939" cy="1502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ilisateur avec un remplissage uni" id="554" name="Google Shape;5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0424" y="1638486"/>
            <a:ext cx="1199211" cy="1199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37"/>
          <p:cNvCxnSpPr/>
          <p:nvPr/>
        </p:nvCxnSpPr>
        <p:spPr>
          <a:xfrm rot="10800000">
            <a:off x="1966470" y="2142906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6" name="Google Shape;556;p37"/>
          <p:cNvCxnSpPr/>
          <p:nvPr/>
        </p:nvCxnSpPr>
        <p:spPr>
          <a:xfrm>
            <a:off x="2043470" y="2473107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7" name="Google Shape;557;p37"/>
          <p:cNvCxnSpPr/>
          <p:nvPr/>
        </p:nvCxnSpPr>
        <p:spPr>
          <a:xfrm>
            <a:off x="6780417" y="2219205"/>
            <a:ext cx="2226130" cy="0"/>
          </a:xfrm>
          <a:prstGeom prst="straightConnector1">
            <a:avLst/>
          </a:prstGeom>
          <a:noFill/>
          <a:ln cap="flat" cmpd="sng" w="57150">
            <a:solidFill>
              <a:srgbClr val="9A1E67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se de données avec un remplissage uni" id="558" name="Google Shape;55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000" y="1569211"/>
            <a:ext cx="1199210" cy="119921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7"/>
          <p:cNvSpPr txBox="1"/>
          <p:nvPr/>
        </p:nvSpPr>
        <p:spPr>
          <a:xfrm>
            <a:off x="1327867" y="2732995"/>
            <a:ext cx="598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5174719" y="1494685"/>
            <a:ext cx="996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7"/>
          <p:cNvSpPr txBox="1"/>
          <p:nvPr/>
        </p:nvSpPr>
        <p:spPr>
          <a:xfrm>
            <a:off x="9822975" y="2732995"/>
            <a:ext cx="996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2043470" y="2935073"/>
            <a:ext cx="1146189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"carte": "Pikachu",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"edition": "Première édition",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"condition": "Neuf",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"prix": 20.50,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  "quantite": 150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 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Advandced HTTP verbs</a:t>
            </a:r>
            <a:endParaRPr/>
          </a:p>
        </p:txBody>
      </p:sp>
      <p:sp>
        <p:nvSpPr>
          <p:cNvPr id="568" name="Google Shape;568;p38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9" name="Google Shape;569;p38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570" name="Google Shape;570;p38"/>
          <p:cNvSpPr txBox="1"/>
          <p:nvPr/>
        </p:nvSpPr>
        <p:spPr>
          <a:xfrm>
            <a:off x="4557715" y="2582323"/>
            <a:ext cx="5863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Act like a  GET but only </a:t>
            </a:r>
            <a:r>
              <a:rPr b="1" i="0" lang="en-US" sz="1800" u="none" cap="none" strike="noStrike">
                <a:solidFill>
                  <a:srgbClr val="9C226A"/>
                </a:solidFill>
                <a:latin typeface="Montserrat"/>
                <a:ea typeface="Montserrat"/>
                <a:cs typeface="Montserrat"/>
                <a:sym typeface="Montserrat"/>
              </a:rPr>
              <a:t>retrieves header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4557714" y="4001855"/>
            <a:ext cx="5863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Recovering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metadata 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with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reduced payload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8"/>
          <p:cNvSpPr/>
          <p:nvPr/>
        </p:nvSpPr>
        <p:spPr>
          <a:xfrm>
            <a:off x="1195035" y="3227269"/>
            <a:ext cx="1968738" cy="7717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HEAD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9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Advandced HTTP verbs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>
              <a:solidFill>
                <a:srgbClr val="9D2E6C"/>
              </a:solidFill>
            </a:endParaRPr>
          </a:p>
        </p:txBody>
      </p:sp>
      <p:sp>
        <p:nvSpPr>
          <p:cNvPr id="578" name="Google Shape;578;p39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9" name="Google Shape;579;p39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580" name="Google Shape;580;p39"/>
          <p:cNvSpPr/>
          <p:nvPr/>
        </p:nvSpPr>
        <p:spPr>
          <a:xfrm>
            <a:off x="1195035" y="3227269"/>
            <a:ext cx="1968738" cy="7717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HEAD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363" y="1792150"/>
            <a:ext cx="4775199" cy="415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endParaRPr/>
          </a:p>
        </p:txBody>
      </p:sp>
      <p:sp>
        <p:nvSpPr>
          <p:cNvPr id="587" name="Google Shape;587;p40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“We've got a CRUD, which is great, but how do we know who can do what 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0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erveur avec un remplissage uni" id="589" name="Google Shape;5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478" y="2716534"/>
            <a:ext cx="1150716" cy="115071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0"/>
          <p:cNvSpPr txBox="1"/>
          <p:nvPr/>
        </p:nvSpPr>
        <p:spPr>
          <a:xfrm>
            <a:off x="8456578" y="3867250"/>
            <a:ext cx="23818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API interacting with my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rdinateur portable avec un remplissage uni" id="591" name="Google Shape;5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327" y="2625921"/>
            <a:ext cx="1502939" cy="150293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0"/>
          <p:cNvSpPr txBox="1"/>
          <p:nvPr/>
        </p:nvSpPr>
        <p:spPr>
          <a:xfrm>
            <a:off x="960000" y="3975566"/>
            <a:ext cx="26639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Random user clicking on a "trash" button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Utilisateur avec un remplissage uni" id="593" name="Google Shape;59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000" y="2769722"/>
            <a:ext cx="1199211" cy="1199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ur avec un remplissage uni" id="594" name="Google Shape;5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8310" y="2688757"/>
            <a:ext cx="1150716" cy="115071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0"/>
          <p:cNvSpPr/>
          <p:nvPr/>
        </p:nvSpPr>
        <p:spPr>
          <a:xfrm>
            <a:off x="5378066" y="3189174"/>
            <a:ext cx="1435868" cy="49085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0D3D"/>
              </a:gs>
              <a:gs pos="50000">
                <a:srgbClr val="891459"/>
              </a:gs>
              <a:gs pos="100000">
                <a:srgbClr val="A5186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4729217" y="3773797"/>
            <a:ext cx="2663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"Delete all"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ransparent john travolta GIF on GIFER - by Ghodor" id="597" name="Google Shape;59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3033" y="4641791"/>
            <a:ext cx="1820214" cy="17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/>
          <p:nvPr/>
        </p:nvSpPr>
        <p:spPr>
          <a:xfrm>
            <a:off x="6274336" y="5510628"/>
            <a:ext cx="26639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Other users looking for their data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Advandced HTTP verbs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700">
              <a:solidFill>
                <a:srgbClr val="9D2E6C"/>
              </a:solidFill>
            </a:endParaRPr>
          </a:p>
        </p:txBody>
      </p:sp>
      <p:sp>
        <p:nvSpPr>
          <p:cNvPr id="604" name="Google Shape;604;p41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41"/>
          <p:cNvSpPr/>
          <p:nvPr/>
        </p:nvSpPr>
        <p:spPr>
          <a:xfrm>
            <a:off x="1195035" y="3227269"/>
            <a:ext cx="1968738" cy="7717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OPTIONS</a:t>
            </a:r>
            <a:endParaRPr b="0" i="0" sz="18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6" name="Google Shape;606;p41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07" name="Google Shape;607;p41"/>
          <p:cNvSpPr txBox="1"/>
          <p:nvPr/>
        </p:nvSpPr>
        <p:spPr>
          <a:xfrm>
            <a:off x="4557715" y="2582323"/>
            <a:ext cx="58631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Returns the available options for a URI (usable verbs, etc..)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1"/>
          <p:cNvSpPr txBox="1"/>
          <p:nvPr/>
        </p:nvSpPr>
        <p:spPr>
          <a:xfrm>
            <a:off x="4557714" y="4001855"/>
            <a:ext cx="5863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CORS pre-flight requests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398688" y="1937683"/>
            <a:ext cx="1137557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9E2F6E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" name="Google Shape;93;p6"/>
          <p:cNvCxnSpPr/>
          <p:nvPr/>
        </p:nvCxnSpPr>
        <p:spPr>
          <a:xfrm>
            <a:off x="6086473" y="3876675"/>
            <a:ext cx="0" cy="2981325"/>
          </a:xfrm>
          <a:prstGeom prst="straightConnector1">
            <a:avLst/>
          </a:prstGeom>
          <a:noFill/>
          <a:ln cap="flat" cmpd="sng" w="38100">
            <a:solidFill>
              <a:srgbClr val="9E2F6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94" name="Google Shape;94;p6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9D2E6C"/>
                </a:solidFill>
              </a:rPr>
              <a:t>‹#›</a:t>
            </a:fld>
            <a:endParaRPr>
              <a:solidFill>
                <a:srgbClr val="9D2E6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/>
          </a:p>
        </p:txBody>
      </p:sp>
      <p:sp>
        <p:nvSpPr>
          <p:cNvPr id="100" name="Google Shape;100;p7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0" i="1" lang="en-US" sz="1800" u="none" cap="none" strike="noStrike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Different standards</a:t>
            </a: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461976" y="1949301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6056510" y="1951490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(g)RPC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3146339" y="4033881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7917338" y="403138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“SOAP: Simple Object Access Protocol”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8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15" name="Google Shape;115;p8"/>
          <p:cNvSpPr txBox="1"/>
          <p:nvPr/>
        </p:nvSpPr>
        <p:spPr>
          <a:xfrm>
            <a:off x="225290" y="2879766"/>
            <a:ext cx="327001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WSDL (Web Service Description Language)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4254428" y="1848075"/>
            <a:ext cx="7588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Envelope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Defining the structure of the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Encoding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Rules for expressing the type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Requests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How each SOAP API request is structured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Responses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How each SOAP API response is structured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4254030" y="5119512"/>
            <a:ext cx="75503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WSDL document describes a web service. It specifies the location of the service, and the methods of the service.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“What's does it look like”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9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27" name="Google Shape;127;p9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WSDL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 txBox="1"/>
          <p:nvPr/>
        </p:nvSpPr>
        <p:spPr>
          <a:xfrm>
            <a:off x="7099005" y="5857370"/>
            <a:ext cx="497687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265D2"/>
                </a:solidFill>
                <a:latin typeface="Montserrat"/>
                <a:ea typeface="Montserrat"/>
                <a:cs typeface="Montserrat"/>
                <a:sym typeface="Montserrat"/>
              </a:rPr>
              <a:t>https://webservices.daehosting.com/services/isbnservice.wso?WSDL</a:t>
            </a:r>
            <a:endParaRPr b="0" i="0" sz="1100" u="none" cap="none" strike="noStrike">
              <a:solidFill>
                <a:srgbClr val="0265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computer screen with text  Description automatically generated" id="129" name="Google Shape;1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6120" y="1887151"/>
            <a:ext cx="5525387" cy="1603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code  Description automatically generated" id="130" name="Google Shape;1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120" y="3874985"/>
            <a:ext cx="5525388" cy="159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 txBox="1"/>
          <p:nvPr/>
        </p:nvSpPr>
        <p:spPr>
          <a:xfrm>
            <a:off x="4678326" y="2507511"/>
            <a:ext cx="1497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 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4678327" y="4492255"/>
            <a:ext cx="1586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 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“Benefits”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0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0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0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42" name="Google Shape;142;p10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WSDL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54428" y="2083260"/>
            <a:ext cx="7588369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Portability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Language, transport, and event platform independent.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Very secure :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0" i="0" lang="en-US" sz="18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erfect for systems that handle sensitive data, such as financial services and online banking applications.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Works well in </a:t>
            </a: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distributed environments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Built-in error handling features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 : easier to understand what happened when a request fails.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960000" y="213576"/>
            <a:ext cx="10272000" cy="6860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2400000" dist="133350">
              <a:srgbClr val="000000">
                <a:alpha val="1333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700">
                <a:solidFill>
                  <a:srgbClr val="9D2E6C"/>
                </a:solidFill>
                <a:latin typeface="Montserrat"/>
                <a:ea typeface="Montserrat"/>
                <a:cs typeface="Montserrat"/>
                <a:sym typeface="Montserrat"/>
              </a:rPr>
              <a:t>The basis of APIs</a:t>
            </a:r>
            <a:endParaRPr b="0" sz="3700">
              <a:solidFill>
                <a:srgbClr val="9D2E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0" y="474730"/>
            <a:ext cx="12229557" cy="1027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None/>
            </a:pPr>
            <a:r>
              <a:rPr b="0" i="1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“Disadvantages”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1"/>
          <p:cNvSpPr txBox="1"/>
          <p:nvPr>
            <p:ph idx="12" type="sldNum"/>
          </p:nvPr>
        </p:nvSpPr>
        <p:spPr>
          <a:xfrm>
            <a:off x="9386977" y="6430486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673970" y="896977"/>
            <a:ext cx="2534093" cy="10543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410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1"/>
          <p:cNvCxnSpPr/>
          <p:nvPr/>
        </p:nvCxnSpPr>
        <p:spPr>
          <a:xfrm>
            <a:off x="4114800" y="1793358"/>
            <a:ext cx="737" cy="41495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53" name="Google Shape;153;p11"/>
          <p:cNvSpPr txBox="1"/>
          <p:nvPr/>
        </p:nvSpPr>
        <p:spPr>
          <a:xfrm>
            <a:off x="752104" y="2879766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Function-oriented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WSDL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4254428" y="2083260"/>
            <a:ext cx="7588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Does not support </a:t>
            </a: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cachin</a:t>
            </a:r>
            <a:r>
              <a:rPr b="1" lang="en-US" sz="1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 API calls.</a:t>
            </a:r>
            <a:endParaRPr b="1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Accessibility </a:t>
            </a:r>
            <a:r>
              <a:rPr b="0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: Pretty complicated to build a SOAP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Usually not fast</a:t>
            </a:r>
            <a:endParaRPr b="0" i="0" sz="1800" u="none" cap="none" strike="noStrike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thoria">
  <a:themeElements>
    <a:clrScheme name="Personnalisé 1">
      <a:dk1>
        <a:srgbClr val="9C226A"/>
      </a:dk1>
      <a:lt1>
        <a:srgbClr val="9C226A"/>
      </a:lt1>
      <a:dk2>
        <a:srgbClr val="725574"/>
      </a:dk2>
      <a:lt2>
        <a:srgbClr val="CF99B4"/>
      </a:lt2>
      <a:accent1>
        <a:srgbClr val="9C226A"/>
      </a:accent1>
      <a:accent2>
        <a:srgbClr val="725574"/>
      </a:accent2>
      <a:accent3>
        <a:srgbClr val="C0ABC1"/>
      </a:accent3>
      <a:accent4>
        <a:srgbClr val="CF99B4"/>
      </a:accent4>
      <a:accent5>
        <a:srgbClr val="FFFFFF"/>
      </a:accent5>
      <a:accent6>
        <a:srgbClr val="FFFFFF"/>
      </a:accent6>
      <a:hlink>
        <a:srgbClr val="CF99B4"/>
      </a:hlink>
      <a:folHlink>
        <a:srgbClr val="9C22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